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304">
          <p15:clr>
            <a:srgbClr val="747775"/>
          </p15:clr>
        </p15:guide>
        <p15:guide id="4" orient="horz" pos="1400">
          <p15:clr>
            <a:srgbClr val="747775"/>
          </p15:clr>
        </p15:guide>
      </p15:sldGuideLst>
    </p:ext>
    <p:ext uri="GoogleSlidesCustomDataVersion2">
      <go:slidesCustomData xmlns:go="http://customooxmlschemas.google.com/" r:id="rId20" roundtripDataSignature="AMtx7mgEqNuKhbzELDbWTYFc13uRL9ST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1304" orient="horz"/>
        <p:guide pos="14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38ee214d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38ee214d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438ee214d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ен слайд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7" name="Google Shape;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" name="Google Shape;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5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5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5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1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анорамна картина с надпис">
  <p:cSld name="Панорамна картина с надпис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8" name="Google Shape;10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9" name="Google Shape;1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2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надпис">
  <p:cSld name="Заглавие и надпис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9" name="Google Shape;11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0" name="Google Shape;1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 с надпис">
  <p:cSld name="Цитат с надпис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9" name="Google Shape;12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0" name="Google Shape;1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26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2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bg-BG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bg-BG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изитка">
  <p:cSld name="Визитка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2" name="Google Shape;14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2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и">
  <p:cSld name="3 колони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52" name="Google Shape;15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28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28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p28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1" name="Google Shape;161;p28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2" name="Google Shape;162;p28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2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а с картини">
  <p:cSld name="3 колона с картини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7" name="Google Shape;16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9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29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74" name="Google Shape;174;p29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5" name="Google Shape;175;p29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29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77" name="Google Shape;177;p29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8" name="Google Shape;178;p29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9" name="Google Shape;179;p29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80" name="Google Shape;180;p29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2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вертикален текст" type="vertTx">
  <p:cSld name="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5" name="Google Shape;18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 rot="5400000">
            <a:off x="3687593" y="-670399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но заглавие и текст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 rot="5400000">
            <a:off x="2452029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е съдържания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8" name="Google Shape;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6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2" type="body"/>
          </p:nvPr>
        </p:nvSpPr>
        <p:spPr>
          <a:xfrm>
            <a:off x="433925" y="2115500"/>
            <a:ext cx="68958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i="1"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ъдържание с надпис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8" name="Google Shape;3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9" name="Google Shape;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1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азно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49" name="Google Shape;4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амо заглавие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5" name="Google Shape;5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6" name="Google Shape;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9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съдържание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4" name="Google Shape;6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5" name="Google Shape;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ка на раздел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74" name="Google Shape;7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75" name="Google Shape;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1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1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4" name="Google Shape;8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5" name="Google Shape;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22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ина с надпис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7" name="Google Shape;9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10" name="Google Shape;10;p14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2.jp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Букет с цветя" id="207" name="Google Shape;207;p1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"/>
          <p:cNvSpPr/>
          <p:nvPr/>
        </p:nvSpPr>
        <p:spPr>
          <a:xfrm>
            <a:off x="0" y="4249541"/>
            <a:ext cx="8968085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"/>
          <p:cNvSpPr txBox="1"/>
          <p:nvPr>
            <p:ph type="ctrTitle"/>
          </p:nvPr>
        </p:nvSpPr>
        <p:spPr>
          <a:xfrm>
            <a:off x="670872" y="4798842"/>
            <a:ext cx="81336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Font typeface="Trebuchet MS"/>
              <a:buNone/>
            </a:pPr>
            <a:r>
              <a:rPr lang="bg-BG"/>
              <a:t>Търсене и предлагане на услуги</a:t>
            </a:r>
            <a:endParaRPr/>
          </a:p>
        </p:txBody>
      </p:sp>
      <p:sp>
        <p:nvSpPr>
          <p:cNvPr id="210" name="Google Shape;210;p1"/>
          <p:cNvSpPr/>
          <p:nvPr/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"/>
          <p:cNvSpPr/>
          <p:nvPr/>
        </p:nvSpPr>
        <p:spPr>
          <a:xfrm>
            <a:off x="0" y="5902314"/>
            <a:ext cx="8968085" cy="275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1"/>
          <p:cNvSpPr/>
          <p:nvPr/>
        </p:nvSpPr>
        <p:spPr>
          <a:xfrm>
            <a:off x="9111715" y="5902314"/>
            <a:ext cx="3080285" cy="2759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1"/>
          <p:cNvSpPr txBox="1"/>
          <p:nvPr/>
        </p:nvSpPr>
        <p:spPr>
          <a:xfrm>
            <a:off x="9810725" y="4771900"/>
            <a:ext cx="167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-BG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Уеб приложение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-BG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(Freelancer)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38ee214d1_0_8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Потребители и роли</a:t>
            </a:r>
            <a:endParaRPr/>
          </a:p>
        </p:txBody>
      </p:sp>
      <p:sp>
        <p:nvSpPr>
          <p:cNvPr id="363" name="Google Shape;363;g2438ee214d1_0_8"/>
          <p:cNvSpPr txBox="1"/>
          <p:nvPr>
            <p:ph idx="1" type="body"/>
          </p:nvPr>
        </p:nvSpPr>
        <p:spPr>
          <a:xfrm>
            <a:off x="761695" y="2406648"/>
            <a:ext cx="46983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000"/>
              <a:t>Идентификационната система (Identity System) в ASP.NET Core е инструмент, който позволява да добавим </a:t>
            </a:r>
            <a:r>
              <a:rPr lang="bg-BG" sz="2000"/>
              <a:t>автентикация</a:t>
            </a:r>
            <a:r>
              <a:rPr lang="bg-BG" sz="2000"/>
              <a:t> и авторизация в уеб приложенията ни. Това е вграден инструмент в ASP.NET Core, който предоставя набор от компоненти и API за работа с потребителски акаунти.</a:t>
            </a:r>
            <a:endParaRPr sz="2000"/>
          </a:p>
        </p:txBody>
      </p:sp>
      <p:pic>
        <p:nvPicPr>
          <p:cNvPr id="364" name="Google Shape;364;g2438ee214d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450" y="2216625"/>
            <a:ext cx="5234624" cy="36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0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6" name="Google Shape;376;p1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0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0"/>
          <p:cNvSpPr txBox="1"/>
          <p:nvPr>
            <p:ph type="title"/>
          </p:nvPr>
        </p:nvSpPr>
        <p:spPr>
          <a:xfrm>
            <a:off x="85394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Използвани технологии</a:t>
            </a:r>
            <a:endParaRPr/>
          </a:p>
        </p:txBody>
      </p:sp>
      <p:pic>
        <p:nvPicPr>
          <p:cNvPr id="380" name="Google Shape;38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6213" y="2549875"/>
            <a:ext cx="4555475" cy="25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0"/>
          <p:cNvSpPr txBox="1"/>
          <p:nvPr>
            <p:ph idx="2" type="body"/>
          </p:nvPr>
        </p:nvSpPr>
        <p:spPr>
          <a:xfrm>
            <a:off x="106950" y="2025725"/>
            <a:ext cx="7392600" cy="4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HTML </a:t>
            </a:r>
            <a:r>
              <a:rPr b="1" i="1" lang="bg-BG" sz="1400"/>
              <a:t>– за изграждане структурата на сайта.</a:t>
            </a:r>
            <a:endParaRPr b="1"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CSS </a:t>
            </a:r>
            <a:r>
              <a:rPr b="1" i="1" lang="bg-BG" sz="1400"/>
              <a:t>– </a:t>
            </a:r>
            <a:r>
              <a:rPr i="1" lang="bg-BG" sz="1400"/>
              <a:t>за стилизиране на сайта и за визуалните ефекти.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Bootstrap </a:t>
            </a:r>
            <a:r>
              <a:rPr b="1" i="1" lang="bg-BG" sz="1400"/>
              <a:t>– </a:t>
            </a:r>
            <a:r>
              <a:rPr i="1" lang="bg-BG" sz="1400"/>
              <a:t>съкратен CSS, който е използван при създаването на таблици в сайта и др.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JavaScript </a:t>
            </a:r>
            <a:r>
              <a:rPr b="1" i="1" lang="bg-BG" sz="1400"/>
              <a:t>– </a:t>
            </a:r>
            <a:r>
              <a:rPr b="1" lang="bg-BG" sz="1400"/>
              <a:t>Функционален език за уеб </a:t>
            </a:r>
            <a:r>
              <a:rPr b="1" lang="bg-BG" sz="1400"/>
              <a:t>разработка</a:t>
            </a:r>
            <a:r>
              <a:rPr b="1" lang="bg-BG" sz="1400"/>
              <a:t> </a:t>
            </a:r>
            <a:r>
              <a:rPr b="1" i="1" lang="bg-BG" sz="1400"/>
              <a:t>- </a:t>
            </a:r>
            <a:r>
              <a:rPr i="1" lang="bg-BG" sz="1400"/>
              <a:t>прости пресмятания като рождената дата на администратора и по-напредналите визуални ефекти.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C#</a:t>
            </a:r>
            <a:r>
              <a:rPr b="1" i="1" lang="bg-BG" sz="1400"/>
              <a:t> - обектно-ориентиран програмен език, който е разработен от Microsoft</a:t>
            </a:r>
            <a:r>
              <a:rPr b="1" lang="bg-BG" sz="1400"/>
              <a:t> - </a:t>
            </a:r>
            <a:r>
              <a:rPr i="1" lang="bg-BG" sz="1400"/>
              <a:t>CRUD операции, създаване на моделите за БД, контролери и екшъни от междинния слой.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ASP.NET</a:t>
            </a:r>
            <a:r>
              <a:rPr i="1" lang="bg-BG" sz="1400">
                <a:solidFill>
                  <a:schemeClr val="dk1"/>
                </a:solidFill>
              </a:rPr>
              <a:t> </a:t>
            </a:r>
            <a:r>
              <a:rPr b="1" i="1" lang="bg-BG" sz="1400">
                <a:solidFill>
                  <a:schemeClr val="dk1"/>
                </a:solidFill>
              </a:rPr>
              <a:t>MVC</a:t>
            </a:r>
            <a:r>
              <a:rPr b="1" i="1" lang="bg-BG" sz="1400"/>
              <a:t> – уеб-базирана платформа за разработка на динамични </a:t>
            </a:r>
            <a:r>
              <a:rPr b="1" lang="bg-BG" sz="1400"/>
              <a:t>уеб </a:t>
            </a:r>
            <a:r>
              <a:rPr b="1" i="1" lang="bg-BG" sz="1400"/>
              <a:t>приложения - Модел „Model-View-Controller” - </a:t>
            </a:r>
            <a:r>
              <a:rPr i="1" lang="bg-BG" sz="1400"/>
              <a:t>улеснява работата с дизайна и базата данни.</a:t>
            </a:r>
            <a:endParaRPr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EntityFrameworkCore</a:t>
            </a:r>
            <a:r>
              <a:rPr b="1" i="1" lang="bg-BG" sz="1400"/>
              <a:t> – </a:t>
            </a:r>
            <a:r>
              <a:rPr i="1" lang="bg-BG" sz="1400"/>
              <a:t>провайдър на услуги за работа с БД;</a:t>
            </a:r>
            <a:endParaRPr b="1" i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i="1" lang="bg-BG" sz="1400">
                <a:solidFill>
                  <a:schemeClr val="dk1"/>
                </a:solidFill>
              </a:rPr>
              <a:t>Подход CodeFirst</a:t>
            </a:r>
            <a:r>
              <a:rPr b="1" i="1" lang="bg-BG" sz="1400"/>
              <a:t> – </a:t>
            </a:r>
            <a:r>
              <a:rPr i="1" lang="bg-BG" sz="1400"/>
              <a:t>използван е при създаването на базата данни.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1400"/>
              <a:t>Среди за разработка: </a:t>
            </a:r>
            <a:endParaRPr sz="1400"/>
          </a:p>
          <a:p>
            <a:pPr indent="-317500" lvl="1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bg-BG" sz="1400"/>
              <a:t>Microsoft Visual Studio Community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bg-BG" sz="1400"/>
              <a:t>SSMS(Sql Server Management Studio)</a:t>
            </a:r>
            <a:endParaRPr i="1" sz="170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1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3" name="Google Shape;393;p1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1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1"/>
          <p:cNvSpPr txBox="1"/>
          <p:nvPr>
            <p:ph idx="2" type="body"/>
          </p:nvPr>
        </p:nvSpPr>
        <p:spPr>
          <a:xfrm>
            <a:off x="242075" y="2115500"/>
            <a:ext cx="70875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/>
              <a:t>Сайтът може да бъде достъпен на адрес: freelancer.pgmett.com. Приложението когато не е споделено в интернет (не е хостнато) се стартира чрез Visual Studio. Трябва да има и инсталиран </a:t>
            </a:r>
            <a:r>
              <a:rPr i="1" lang="bg-BG" sz="2000"/>
              <a:t>Sql Server Management Studio</a:t>
            </a:r>
            <a:r>
              <a:rPr b="1" i="1" lang="bg-BG" sz="1800"/>
              <a:t>.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bg-BG" sz="1800"/>
              <a:t>Усъвършенстване и бъдещо подобрение на проекта: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bg-BG" sz="1800"/>
              <a:t> •  </a:t>
            </a:r>
            <a:r>
              <a:rPr i="1" lang="bg-BG" sz="1800"/>
              <a:t>Добавяне на различни парични единици;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bg-BG" sz="1800"/>
              <a:t> </a:t>
            </a:r>
            <a:r>
              <a:rPr b="1" i="1" lang="bg-BG" sz="1800"/>
              <a:t>•  </a:t>
            </a:r>
            <a:r>
              <a:rPr i="1" lang="bg-BG" sz="1800"/>
              <a:t>Добавяне на други умения от предлагащите работа;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/>
              <a:t> •  </a:t>
            </a:r>
            <a:r>
              <a:rPr i="1" lang="bg-BG" sz="1800"/>
              <a:t>Търсене на обяви чрез определени умения;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2100"/>
          </a:p>
        </p:txBody>
      </p:sp>
      <p:sp>
        <p:nvSpPr>
          <p:cNvPr id="397" name="Google Shape;397;p11"/>
          <p:cNvSpPr txBox="1"/>
          <p:nvPr>
            <p:ph type="title"/>
          </p:nvPr>
        </p:nvSpPr>
        <p:spPr>
          <a:xfrm>
            <a:off x="4684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Демонстрация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"/>
          <p:cNvSpPr txBox="1"/>
          <p:nvPr>
            <p:ph type="ctrTitle"/>
          </p:nvPr>
        </p:nvSpPr>
        <p:spPr>
          <a:xfrm>
            <a:off x="680322" y="2742465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lang="bg-BG" sz="4000"/>
              <a:t>Изготвил:</a:t>
            </a:r>
            <a:endParaRPr/>
          </a:p>
        </p:txBody>
      </p:sp>
      <p:sp>
        <p:nvSpPr>
          <p:cNvPr id="403" name="Google Shape;403;p12"/>
          <p:cNvSpPr txBox="1"/>
          <p:nvPr>
            <p:ph idx="1" type="subTitle"/>
          </p:nvPr>
        </p:nvSpPr>
        <p:spPr>
          <a:xfrm>
            <a:off x="680335" y="4544989"/>
            <a:ext cx="81441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i="1" lang="bg-BG" sz="3200"/>
              <a:t>Сечкин Салим Рахим 12А клас </a:t>
            </a:r>
            <a:endParaRPr/>
          </a:p>
        </p:txBody>
      </p:sp>
      <p:pic>
        <p:nvPicPr>
          <p:cNvPr descr="Пирин – Уикипедия" id="404" name="Google Shape;4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4951"/>
            <a:ext cx="12192000" cy="1969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13"/>
          <p:cNvGrpSpPr/>
          <p:nvPr/>
        </p:nvGrpSpPr>
        <p:grpSpPr>
          <a:xfrm>
            <a:off x="-3176" y="0"/>
            <a:ext cx="12192001" cy="6858001"/>
            <a:chOff x="-3176" y="0"/>
            <a:chExt cx="12192001" cy="6858001"/>
          </a:xfrm>
        </p:grpSpPr>
        <p:sp>
          <p:nvSpPr>
            <p:cNvPr id="411" name="Google Shape;411;p13"/>
            <p:cNvSpPr/>
            <p:nvPr/>
          </p:nvSpPr>
          <p:spPr>
            <a:xfrm>
              <a:off x="0" y="0"/>
              <a:ext cx="12188825" cy="6858001"/>
            </a:xfrm>
            <a:prstGeom prst="rect">
              <a:avLst/>
            </a:prstGeom>
            <a:gradFill>
              <a:gsLst>
                <a:gs pos="0">
                  <a:srgbClr val="F78121"/>
                </a:gs>
                <a:gs pos="50000">
                  <a:srgbClr val="D54006"/>
                </a:gs>
                <a:gs pos="100000">
                  <a:srgbClr val="8C0000"/>
                </a:gs>
              </a:gsLst>
              <a:lin ang="252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12" name="Google Shape;412;p13"/>
            <p:cNvPicPr preferRelativeResize="0"/>
            <p:nvPr/>
          </p:nvPicPr>
          <p:blipFill rotWithShape="1">
            <a:blip r:embed="rId3">
              <a:alphaModFix amt="10000"/>
            </a:blip>
            <a:srcRect b="0" l="0" r="0" t="0"/>
            <a:stretch/>
          </p:blipFill>
          <p:spPr>
            <a:xfrm>
              <a:off x="-3176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13"/>
          <p:cNvSpPr/>
          <p:nvPr/>
        </p:nvSpPr>
        <p:spPr>
          <a:xfrm>
            <a:off x="0" y="4340981"/>
            <a:ext cx="8968085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"/>
          <p:cNvSpPr txBox="1"/>
          <p:nvPr>
            <p:ph type="ctrTitle"/>
          </p:nvPr>
        </p:nvSpPr>
        <p:spPr>
          <a:xfrm>
            <a:off x="680322" y="4494107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rPr b="1" lang="bg-BG" sz="4800"/>
              <a:t>Благодаря Ви за вниманието</a:t>
            </a:r>
            <a:r>
              <a:rPr lang="bg-BG" sz="4800"/>
              <a:t>!</a:t>
            </a:r>
            <a:endParaRPr/>
          </a:p>
        </p:txBody>
      </p:sp>
      <p:pic>
        <p:nvPicPr>
          <p:cNvPr descr="отворен прозорец с пълзящи цветя непосредствено до него" id="415" name="Google Shape;415;p13"/>
          <p:cNvPicPr preferRelativeResize="0"/>
          <p:nvPr/>
        </p:nvPicPr>
        <p:blipFill rotWithShape="1">
          <a:blip r:embed="rId4">
            <a:alphaModFix/>
          </a:blip>
          <a:srcRect b="0" l="-19" r="0" t="0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pic>
      <p:sp>
        <p:nvSpPr>
          <p:cNvPr id="416" name="Google Shape;416;p13"/>
          <p:cNvSpPr/>
          <p:nvPr/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3"/>
          <p:cNvSpPr/>
          <p:nvPr/>
        </p:nvSpPr>
        <p:spPr>
          <a:xfrm>
            <a:off x="0" y="5993754"/>
            <a:ext cx="8968085" cy="2759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13"/>
          <p:cNvSpPr/>
          <p:nvPr/>
        </p:nvSpPr>
        <p:spPr>
          <a:xfrm>
            <a:off x="9111715" y="5993754"/>
            <a:ext cx="3080285" cy="27594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5" name="Google Shape;225;p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"/>
          <p:cNvSpPr/>
          <p:nvPr/>
        </p:nvSpPr>
        <p:spPr>
          <a:xfrm>
            <a:off x="7555992" y="0"/>
            <a:ext cx="463600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"/>
          <p:cNvSpPr/>
          <p:nvPr/>
        </p:nvSpPr>
        <p:spPr>
          <a:xfrm>
            <a:off x="2" y="609600"/>
            <a:ext cx="7876030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"/>
          <p:cNvSpPr txBox="1"/>
          <p:nvPr>
            <p:ph type="title"/>
          </p:nvPr>
        </p:nvSpPr>
        <p:spPr>
          <a:xfrm>
            <a:off x="853946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Цели</a:t>
            </a:r>
            <a:endParaRPr/>
          </a:p>
        </p:txBody>
      </p:sp>
      <p:sp>
        <p:nvSpPr>
          <p:cNvPr id="229" name="Google Shape;229;p2"/>
          <p:cNvSpPr txBox="1"/>
          <p:nvPr>
            <p:ph idx="2" type="body"/>
          </p:nvPr>
        </p:nvSpPr>
        <p:spPr>
          <a:xfrm>
            <a:off x="853950" y="2291400"/>
            <a:ext cx="56937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2300"/>
              <a:t>Дипломният проект представлява изграждане на уеб приложение, с цел да помогне на хората, </a:t>
            </a:r>
            <a:r>
              <a:rPr b="1" lang="bg-BG" sz="2300"/>
              <a:t>които търсят и предлагат</a:t>
            </a:r>
            <a:r>
              <a:rPr b="1" i="1" lang="bg-BG" sz="2300"/>
              <a:t> услуги</a:t>
            </a:r>
            <a:r>
              <a:rPr b="1" i="1" lang="bg-BG" sz="2300"/>
              <a:t>. В него се публикуват обяви от потребителите. Тези обяви могат да се изтриват, редактират и спират.  </a:t>
            </a:r>
            <a:endParaRPr b="1" i="1" sz="2300"/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1500" y="186853"/>
            <a:ext cx="4185800" cy="22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1500" y="2263988"/>
            <a:ext cx="4185799" cy="25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1500" y="4498363"/>
            <a:ext cx="4185799" cy="21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4" name="Google Shape;244;p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3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"/>
          <p:cNvSpPr txBox="1"/>
          <p:nvPr>
            <p:ph idx="2" type="body"/>
          </p:nvPr>
        </p:nvSpPr>
        <p:spPr>
          <a:xfrm>
            <a:off x="377325" y="2304725"/>
            <a:ext cx="63771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1. Идеен проект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2. Работа по дизайна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3. Проектиране на Базата данни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4. Свързване на Уеб приложението с База данни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5. Тестване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bg-BG" sz="2300"/>
              <a:t>6. Публикуване в интернет </a:t>
            </a:r>
            <a:endParaRPr i="1"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000"/>
          </a:p>
        </p:txBody>
      </p:sp>
      <p:sp>
        <p:nvSpPr>
          <p:cNvPr id="248" name="Google Shape;248;p3"/>
          <p:cNvSpPr txBox="1"/>
          <p:nvPr>
            <p:ph type="title"/>
          </p:nvPr>
        </p:nvSpPr>
        <p:spPr>
          <a:xfrm>
            <a:off x="235850" y="753300"/>
            <a:ext cx="75453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bg-BG" sz="3000">
                <a:latin typeface="Times New Roman"/>
                <a:ea typeface="Times New Roman"/>
                <a:cs typeface="Times New Roman"/>
                <a:sym typeface="Times New Roman"/>
              </a:rPr>
              <a:t>Основни етапи в реализирането на проекта</a:t>
            </a:r>
            <a:endParaRPr sz="3000"/>
          </a:p>
        </p:txBody>
      </p:sp>
      <p:pic>
        <p:nvPicPr>
          <p:cNvPr id="249" name="Google Shape;24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6000" y="2049400"/>
            <a:ext cx="4635901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1" name="Google Shape;261;p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"/>
          <p:cNvSpPr txBox="1"/>
          <p:nvPr>
            <p:ph idx="2" type="body"/>
          </p:nvPr>
        </p:nvSpPr>
        <p:spPr>
          <a:xfrm>
            <a:off x="386775" y="2304725"/>
            <a:ext cx="68109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2000"/>
              <a:t>Приложението е изградено чрез платформата .Net по модел MVC</a:t>
            </a:r>
            <a:endParaRPr b="1" i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i="1" lang="bg-BG" u="sng"/>
              <a:t>Модели </a:t>
            </a:r>
            <a:r>
              <a:rPr i="1" lang="bg-BG"/>
              <a:t>(Models) - слоят с бази данни – използвам MS SQL.</a:t>
            </a:r>
            <a:endParaRPr i="1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i="1" lang="bg-BG" u="sng"/>
              <a:t>Изгледи </a:t>
            </a:r>
            <a:r>
              <a:rPr i="1" lang="bg-BG"/>
              <a:t>(Views) - презентационният слой, изграден на основата на HTML5, CSS3, JavaScript, Bootstrap и Razor View;</a:t>
            </a:r>
            <a:endParaRPr i="1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i="1" lang="bg-BG" u="sng"/>
              <a:t>Контролери</a:t>
            </a:r>
            <a:r>
              <a:rPr i="1" lang="bg-BG"/>
              <a:t> (Controllers) - междинният слой или слоят за обработка на данни е изграден чрез програмният език C# .</a:t>
            </a:r>
            <a:endParaRPr i="1"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/>
          </a:p>
        </p:txBody>
      </p:sp>
      <p:sp>
        <p:nvSpPr>
          <p:cNvPr id="265" name="Google Shape;265;p4"/>
          <p:cNvSpPr txBox="1"/>
          <p:nvPr>
            <p:ph type="title"/>
          </p:nvPr>
        </p:nvSpPr>
        <p:spPr>
          <a:xfrm>
            <a:off x="250800" y="753300"/>
            <a:ext cx="76251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Основни модули и връзки между тях</a:t>
            </a:r>
            <a:endParaRPr/>
          </a:p>
        </p:txBody>
      </p:sp>
      <p:pic>
        <p:nvPicPr>
          <p:cNvPr id="266" name="Google Shape;26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5488" y="2864750"/>
            <a:ext cx="4556925" cy="24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8" name="Google Shape;278;p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"/>
          <p:cNvSpPr txBox="1"/>
          <p:nvPr>
            <p:ph idx="2" type="body"/>
          </p:nvPr>
        </p:nvSpPr>
        <p:spPr>
          <a:xfrm>
            <a:off x="596525" y="2427525"/>
            <a:ext cx="6310800" cy="4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rgbClr val="0C0C0C"/>
                </a:solidFill>
              </a:rPr>
              <a:t>Job </a:t>
            </a:r>
            <a:r>
              <a:rPr i="1" lang="bg-BG" sz="1800"/>
              <a:t>- главна таблица, записва данните за обявите;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Category</a:t>
            </a:r>
            <a:r>
              <a:rPr b="1" i="1" lang="bg-BG" sz="1800"/>
              <a:t> </a:t>
            </a:r>
            <a:r>
              <a:rPr i="1" lang="bg-BG" sz="1800"/>
              <a:t>- съдържа записаните категории;</a:t>
            </a:r>
            <a:endParaRPr i="1"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Images</a:t>
            </a:r>
            <a:r>
              <a:rPr b="1" i="1" lang="bg-BG" sz="1800"/>
              <a:t> </a:t>
            </a:r>
            <a:r>
              <a:rPr i="1" lang="bg-BG" sz="1800"/>
              <a:t>- съдържа само името и разширението на снимките.</a:t>
            </a:r>
            <a:endParaRPr i="1"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bg-BG" sz="1800">
                <a:solidFill>
                  <a:schemeClr val="dk1"/>
                </a:solidFill>
              </a:rPr>
              <a:t>Files</a:t>
            </a:r>
            <a:r>
              <a:rPr b="1" i="1" lang="bg-BG" sz="1800"/>
              <a:t> </a:t>
            </a:r>
            <a:r>
              <a:rPr i="1" lang="bg-BG" sz="1800"/>
              <a:t>- съдържа само името и разширението на файловете.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ContactUs </a:t>
            </a:r>
            <a:r>
              <a:rPr i="1" lang="bg-BG" sz="1800"/>
              <a:t>- в тази таблица се записват съобщенията на потребителите;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AspNetRoles </a:t>
            </a:r>
            <a:r>
              <a:rPr i="1" lang="bg-BG" sz="1800"/>
              <a:t>- в тази таблица се пази данните на ролите за потребителите.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 sz="1800">
                <a:solidFill>
                  <a:schemeClr val="dk1"/>
                </a:solidFill>
              </a:rPr>
              <a:t>AspNetUsers </a:t>
            </a:r>
            <a:r>
              <a:rPr i="1" lang="bg-BG" sz="1800"/>
              <a:t>- съдържа данните на потребителите като име, парола и др.</a:t>
            </a:r>
            <a:endParaRPr i="1" sz="1800"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/>
          </a:p>
        </p:txBody>
      </p:sp>
      <p:sp>
        <p:nvSpPr>
          <p:cNvPr id="282" name="Google Shape;282;p5"/>
          <p:cNvSpPr txBox="1"/>
          <p:nvPr>
            <p:ph type="title"/>
          </p:nvPr>
        </p:nvSpPr>
        <p:spPr>
          <a:xfrm>
            <a:off x="853946" y="753228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База данни</a:t>
            </a:r>
            <a:endParaRPr/>
          </a:p>
        </p:txBody>
      </p:sp>
      <p:pic>
        <p:nvPicPr>
          <p:cNvPr id="283" name="Google Shape;28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442" y="2050300"/>
            <a:ext cx="4497020" cy="41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5" name="Google Shape;295;p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"/>
          <p:cNvSpPr txBox="1"/>
          <p:nvPr>
            <p:ph idx="2" type="body"/>
          </p:nvPr>
        </p:nvSpPr>
        <p:spPr>
          <a:xfrm>
            <a:off x="433925" y="2115500"/>
            <a:ext cx="6895800" cy="449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Базата данни с таблиците се генерира чрез модела CodeFirst от </a:t>
            </a:r>
            <a:r>
              <a:rPr b="1" lang="bg-B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класовете с данни</a:t>
            </a:r>
            <a:r>
              <a:rPr lang="bg-BG"/>
              <a:t> (Entity). Използвам  Entity Framework Core за връзка между приложението и базата данни.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6858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public DbSet&lt;Job&gt; Jobs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  public DbSet&lt;Category&gt; Categories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  public DbSet&lt;Image&gt; Images { get; set; }</a:t>
            </a:r>
            <a:endParaRPr/>
          </a:p>
          <a:p>
            <a:pPr indent="0" lvl="0" marL="6858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bg-BG"/>
              <a:t> </a:t>
            </a:r>
            <a:r>
              <a:rPr lang="bg-BG"/>
              <a:t>public DbSet&lt;File&gt; Files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  public DbSet&lt;AppUser&gt; </a:t>
            </a:r>
            <a:r>
              <a:rPr lang="bg-BG"/>
              <a:t>AppUsers</a:t>
            </a:r>
            <a:r>
              <a:rPr lang="bg-BG"/>
              <a:t>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  public DbSet&lt;ContactUs&gt;  ContactUs { get; set; }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/>
              <a:t>      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9" name="Google Shape;299;p6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Модели</a:t>
            </a:r>
            <a:endParaRPr/>
          </a:p>
        </p:txBody>
      </p:sp>
      <p:sp>
        <p:nvSpPr>
          <p:cNvPr id="300" name="Google Shape;300;p6"/>
          <p:cNvSpPr txBox="1"/>
          <p:nvPr/>
        </p:nvSpPr>
        <p:spPr>
          <a:xfrm>
            <a:off x="7945700" y="3429000"/>
            <a:ext cx="38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6"/>
          <p:cNvSpPr txBox="1"/>
          <p:nvPr/>
        </p:nvSpPr>
        <p:spPr>
          <a:xfrm>
            <a:off x="7700300" y="3584750"/>
            <a:ext cx="42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bg-BG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public DbSet&lt;</a:t>
            </a:r>
            <a:r>
              <a:rPr i="1" lang="bg-BG" sz="18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Job</a:t>
            </a:r>
            <a:r>
              <a:rPr i="1" lang="bg-BG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 </a:t>
            </a:r>
            <a:r>
              <a:rPr i="1" lang="bg-BG" sz="18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Jobs</a:t>
            </a:r>
            <a:r>
              <a:rPr i="1" lang="bg-BG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{ get; set; }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2" name="Google Shape;302;p6"/>
          <p:cNvCxnSpPr/>
          <p:nvPr/>
        </p:nvCxnSpPr>
        <p:spPr>
          <a:xfrm>
            <a:off x="10045225" y="3956725"/>
            <a:ext cx="23700" cy="8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6"/>
          <p:cNvCxnSpPr/>
          <p:nvPr/>
        </p:nvCxnSpPr>
        <p:spPr>
          <a:xfrm rot="10800000">
            <a:off x="9359575" y="3015200"/>
            <a:ext cx="231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6"/>
          <p:cNvSpPr txBox="1"/>
          <p:nvPr/>
        </p:nvSpPr>
        <p:spPr>
          <a:xfrm>
            <a:off x="8987500" y="4805900"/>
            <a:ext cx="24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Името на таблицата. То е в множествено число.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6"/>
          <p:cNvSpPr txBox="1"/>
          <p:nvPr/>
        </p:nvSpPr>
        <p:spPr>
          <a:xfrm>
            <a:off x="8109925" y="2345500"/>
            <a:ext cx="24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Името на entity-то. То е в </a:t>
            </a: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единствено</a:t>
            </a: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 число.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7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7" name="Google Shape;317;p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"/>
          <p:cNvSpPr txBox="1"/>
          <p:nvPr>
            <p:ph idx="2" type="body"/>
          </p:nvPr>
        </p:nvSpPr>
        <p:spPr>
          <a:xfrm>
            <a:off x="84900" y="2427450"/>
            <a:ext cx="40941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bg-BG" sz="1800"/>
              <a:t>За дизайна на сайта използвам технологията Razor View Engine, CSS, Bootstrap и Java Script. Презентационният слой е структуриран в папка Views, включва файлове с разширение .cshtml и съдържа код на HTML и C#</a:t>
            </a:r>
            <a:r>
              <a:rPr lang="bg-BG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i="1" lang="bg-BG" sz="1800"/>
              <a:t>. </a:t>
            </a:r>
            <a:endParaRPr i="1" sz="1800"/>
          </a:p>
        </p:txBody>
      </p:sp>
      <p:sp>
        <p:nvSpPr>
          <p:cNvPr id="321" name="Google Shape;321;p7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Презентационен слой</a:t>
            </a:r>
            <a:endParaRPr/>
          </a:p>
        </p:txBody>
      </p:sp>
      <p:pic>
        <p:nvPicPr>
          <p:cNvPr id="322" name="Google Shape;32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8025" y="2512350"/>
            <a:ext cx="7359524" cy="33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4" name="Google Shape;334;p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p8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Презентационен слой</a:t>
            </a:r>
            <a:endParaRPr/>
          </a:p>
        </p:txBody>
      </p:sp>
      <p:pic>
        <p:nvPicPr>
          <p:cNvPr id="338" name="Google Shape;33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037" y="2115503"/>
            <a:ext cx="8612925" cy="44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96930" y="442925"/>
            <a:ext cx="2949620" cy="61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9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9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9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1" name="Google Shape;351;p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9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9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9"/>
          <p:cNvSpPr txBox="1"/>
          <p:nvPr>
            <p:ph idx="2" type="body"/>
          </p:nvPr>
        </p:nvSpPr>
        <p:spPr>
          <a:xfrm>
            <a:off x="281000" y="2050600"/>
            <a:ext cx="67782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bg-BG"/>
              <a:t>Междинният слой</a:t>
            </a:r>
            <a:r>
              <a:rPr i="1" lang="bg-BG"/>
              <a:t> включва контролери и екшъни, чрез които се осъществява предаването на данни между презентационния слой и базата данни, както и работата на приложението като цяло.</a:t>
            </a:r>
            <a:endParaRPr b="1" i="1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❖"/>
            </a:pPr>
            <a:r>
              <a:rPr i="1" lang="bg-BG">
                <a:solidFill>
                  <a:schemeClr val="dk1"/>
                </a:solidFill>
              </a:rPr>
              <a:t>Category Controller</a:t>
            </a:r>
            <a:r>
              <a:rPr i="1" lang="bg-BG"/>
              <a:t> - контролерът за категориите. Съдържа CRUD операциите за създаване, редактиране и изтриване. </a:t>
            </a:r>
            <a:endParaRPr i="1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❖"/>
            </a:pPr>
            <a:r>
              <a:rPr i="1" lang="bg-BG">
                <a:solidFill>
                  <a:schemeClr val="dk1"/>
                </a:solidFill>
              </a:rPr>
              <a:t>Job Controller</a:t>
            </a:r>
            <a:r>
              <a:rPr i="1" lang="bg-BG"/>
              <a:t> - главният контролер, който съдържа View-тата за определените секции в сайта и CRUD операциите.</a:t>
            </a:r>
            <a:endParaRPr i="1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❖"/>
            </a:pPr>
            <a:r>
              <a:rPr lang="bg-BG">
                <a:solidFill>
                  <a:schemeClr val="dk1"/>
                </a:solidFill>
              </a:rPr>
              <a:t>Admin Controller </a:t>
            </a:r>
            <a:r>
              <a:rPr lang="bg-BG"/>
              <a:t>- Контролерът за администраторските функции.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bg-BG">
                <a:solidFill>
                  <a:schemeClr val="dk1"/>
                </a:solidFill>
              </a:rPr>
              <a:t>Base </a:t>
            </a:r>
            <a:r>
              <a:rPr lang="bg-BG">
                <a:solidFill>
                  <a:schemeClr val="dk1"/>
                </a:solidFill>
              </a:rPr>
              <a:t>Controller - </a:t>
            </a:r>
            <a:r>
              <a:rPr lang="bg-BG"/>
              <a:t>Базовият контролер, отговарящ за UserManager-а;</a:t>
            </a:r>
            <a:endParaRPr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600"/>
          </a:p>
        </p:txBody>
      </p:sp>
      <p:sp>
        <p:nvSpPr>
          <p:cNvPr id="355" name="Google Shape;355;p9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Контролери</a:t>
            </a:r>
            <a:endParaRPr/>
          </a:p>
        </p:txBody>
      </p:sp>
      <p:pic>
        <p:nvPicPr>
          <p:cNvPr id="356" name="Google Shape;35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3900" y="2876800"/>
            <a:ext cx="3580100" cy="18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на Office">
  <a:themeElements>
    <a:clrScheme name="О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Берлин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инж. Недялка М. Йорданова</dc:creator>
</cp:coreProperties>
</file>